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1"/>
  </p:notesMasterIdLst>
  <p:sldIdLst>
    <p:sldId id="572" r:id="rId6"/>
    <p:sldId id="595" r:id="rId7"/>
    <p:sldId id="563" r:id="rId8"/>
    <p:sldId id="575" r:id="rId9"/>
    <p:sldId id="5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ris, Kristine P." initials="MKP" lastIdx="5" clrIdx="0">
    <p:extLst>
      <p:ext uri="{19B8F6BF-5375-455C-9EA6-DF929625EA0E}">
        <p15:presenceInfo xmlns:p15="http://schemas.microsoft.com/office/powerpoint/2012/main" userId="S::Kristine.P.Morris@FloridaDEP.gov::936aa578-13ad-44d4-a7d2-502c87dfc3f4" providerId="AD"/>
      </p:ext>
    </p:extLst>
  </p:cmAuthor>
  <p:cmAuthor id="2" name="Whiting, David D." initials="WD" lastIdx="8" clrIdx="1">
    <p:extLst>
      <p:ext uri="{19B8F6BF-5375-455C-9EA6-DF929625EA0E}">
        <p15:presenceInfo xmlns:p15="http://schemas.microsoft.com/office/powerpoint/2012/main" userId="S::david.d.whiting@dep.state.fl.us::64a02709-1855-4e2c-b7b2-7e657c8795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BBE"/>
    <a:srgbClr val="003C78"/>
    <a:srgbClr val="00AA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45" autoAdjust="0"/>
    <p:restoredTop sz="93341" autoAdjust="0"/>
  </p:normalViewPr>
  <p:slideViewPr>
    <p:cSldViewPr snapToGrid="0">
      <p:cViewPr varScale="1">
        <p:scale>
          <a:sx n="85" d="100"/>
          <a:sy n="85" d="100"/>
        </p:scale>
        <p:origin x="72" y="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garguerron\Desktop\Copy%20of%20WPDG_Channel%20Density%20and%20Wetland%20Connectivity%20Analysis%20EG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garguerron\Desktop\Copy%20of%20WPDG_Channel%20Density%20and%20Wetland%20Connectivity%20Analysis%20EG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Sheet1!$A$3:$A$6</c:f>
              <c:strCache>
                <c:ptCount val="4"/>
                <c:pt idx="0">
                  <c:v>1850s</c:v>
                </c:pt>
                <c:pt idx="1">
                  <c:v>1950s</c:v>
                </c:pt>
                <c:pt idx="2">
                  <c:v>2000s</c:v>
                </c:pt>
                <c:pt idx="3">
                  <c:v>2020s</c:v>
                </c:pt>
              </c:strCache>
            </c:strRef>
          </c:cat>
          <c:val>
            <c:numRef>
              <c:f>Sheet1!$C$3:$C$6</c:f>
              <c:numCache>
                <c:formatCode>General</c:formatCode>
                <c:ptCount val="4"/>
                <c:pt idx="0">
                  <c:v>83.604910913590601</c:v>
                </c:pt>
                <c:pt idx="1">
                  <c:v>54.474251325422429</c:v>
                </c:pt>
                <c:pt idx="2">
                  <c:v>8.9972795374016226</c:v>
                </c:pt>
                <c:pt idx="3">
                  <c:v>9.2299088182165683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2A-48C0-8008-B2679C5634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1283797584"/>
        <c:axId val="1283794256"/>
      </c:barChart>
      <c:catAx>
        <c:axId val="12837975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3794256"/>
        <c:crosses val="autoZero"/>
        <c:auto val="1"/>
        <c:lblAlgn val="ctr"/>
        <c:lblOffset val="100"/>
        <c:noMultiLvlLbl val="0"/>
      </c:catAx>
      <c:valAx>
        <c:axId val="128379425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Wetland Area (% of County)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3797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Sheet2!$A$2:$A$5</c:f>
              <c:strCache>
                <c:ptCount val="4"/>
                <c:pt idx="0">
                  <c:v>1850s</c:v>
                </c:pt>
                <c:pt idx="1">
                  <c:v>1950s</c:v>
                </c:pt>
                <c:pt idx="2">
                  <c:v>2000s</c:v>
                </c:pt>
                <c:pt idx="3">
                  <c:v>2020s</c:v>
                </c:pt>
              </c:strCache>
            </c:strRef>
          </c:cat>
          <c:val>
            <c:numRef>
              <c:f>Sheet2!$B$2:$B$5</c:f>
              <c:numCache>
                <c:formatCode>General</c:formatCode>
                <c:ptCount val="4"/>
                <c:pt idx="0" formatCode="#,##0">
                  <c:v>0</c:v>
                </c:pt>
                <c:pt idx="1">
                  <c:v>6.7</c:v>
                </c:pt>
                <c:pt idx="2">
                  <c:v>27.6</c:v>
                </c:pt>
                <c:pt idx="3">
                  <c:v>24.6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83-4A47-84E1-408071E335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1499628160"/>
        <c:axId val="874082800"/>
      </c:barChart>
      <c:catAx>
        <c:axId val="1499628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4082800"/>
        <c:crosses val="autoZero"/>
        <c:auto val="1"/>
        <c:lblAlgn val="ctr"/>
        <c:lblOffset val="100"/>
        <c:noMultiLvlLbl val="0"/>
      </c:catAx>
      <c:valAx>
        <c:axId val="87408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Drainage Density (km/km</a:t>
                </a:r>
                <a:r>
                  <a:rPr lang="en-US" baseline="30000"/>
                  <a:t>2</a:t>
                </a:r>
                <a:r>
                  <a:rPr lang="en-US" baseline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628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750770-03E7-4010-B9A6-66A803D3772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E1909-BDC9-4777-9DCB-8D87C0AD1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98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23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B2AC53-3637-4999-B416-1409A0AA59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" y="0"/>
            <a:ext cx="12190763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AB469-5A4C-499F-BDE6-8DB7CFCAEC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959262"/>
            <a:ext cx="12190413" cy="992187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6891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B557DF3-8C01-4864-A91A-B07E10FECCD8}"/>
              </a:ext>
            </a:extLst>
          </p:cNvPr>
          <p:cNvGrpSpPr/>
          <p:nvPr userDrawn="1"/>
        </p:nvGrpSpPr>
        <p:grpSpPr>
          <a:xfrm>
            <a:off x="-19905" y="-15498"/>
            <a:ext cx="12231810" cy="1262519"/>
            <a:chOff x="0" y="-11390"/>
            <a:chExt cx="12192000" cy="12485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431ABB-86CC-40C0-BAE8-2F9F9B6E1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1390"/>
              <a:ext cx="12192000" cy="1248509"/>
            </a:xfrm>
            <a:prstGeom prst="rect">
              <a:avLst/>
            </a:prstGeom>
          </p:spPr>
        </p:pic>
        <p:pic>
          <p:nvPicPr>
            <p:cNvPr id="9" name="Picture 8" descr="A close up of a sign&#10;&#10;Description automatically generated">
              <a:extLst>
                <a:ext uri="{FF2B5EF4-FFF2-40B4-BE49-F238E27FC236}">
                  <a16:creationId xmlns:a16="http://schemas.microsoft.com/office/drawing/2014/main" id="{17E5CB0B-B026-430D-AF40-9141D95CD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89105" y="101287"/>
              <a:ext cx="1020921" cy="1054579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560E626B-A343-42F3-98FE-671C101E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33060"/>
            <a:ext cx="9144000" cy="3024739"/>
          </a:xfrm>
        </p:spPr>
        <p:txBody>
          <a:bodyPr>
            <a:normAutofit/>
          </a:bodyPr>
          <a:lstStyle>
            <a:lvl1pPr marL="0" indent="0" algn="ctr">
              <a:buNone/>
              <a:defRPr sz="5400" b="1">
                <a:solidFill>
                  <a:srgbClr val="003C7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6EB98-C7E1-4217-A788-13413892C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B44B1-B7DF-4FEE-8085-11DE9ECE3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7812-751D-4173-B5CA-687FBF4F7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65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03D1594-CD8C-444D-8657-28CE221A31E2}"/>
              </a:ext>
            </a:extLst>
          </p:cNvPr>
          <p:cNvGrpSpPr/>
          <p:nvPr userDrawn="1"/>
        </p:nvGrpSpPr>
        <p:grpSpPr>
          <a:xfrm>
            <a:off x="-19905" y="-15498"/>
            <a:ext cx="12231810" cy="1274282"/>
            <a:chOff x="0" y="-11390"/>
            <a:chExt cx="12192000" cy="12485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B03361-D30C-45C9-A0D1-D3B9C6031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1390"/>
              <a:ext cx="12192000" cy="1248509"/>
            </a:xfrm>
            <a:prstGeom prst="rect">
              <a:avLst/>
            </a:prstGeom>
          </p:spPr>
        </p:pic>
        <p:pic>
          <p:nvPicPr>
            <p:cNvPr id="9" name="Picture 8" descr="A close up of a sign&#10;&#10;Description automatically generated">
              <a:extLst>
                <a:ext uri="{FF2B5EF4-FFF2-40B4-BE49-F238E27FC236}">
                  <a16:creationId xmlns:a16="http://schemas.microsoft.com/office/drawing/2014/main" id="{6A371EB3-AE9E-4E58-867E-FC09FEADD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89105" y="101287"/>
              <a:ext cx="1020921" cy="105457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8DD330-5056-4B39-B7F4-712B063F0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890"/>
            <a:ext cx="10379413" cy="1274282"/>
          </a:xfrm>
        </p:spPr>
        <p:txBody>
          <a:bodyPr anchor="ctr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A274F-2920-4B6F-95BF-61C575809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625601"/>
            <a:ext cx="10515600" cy="4464050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00ABB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F318B-C4E8-48A9-BB2D-97624D779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2AF7C-7D9C-4761-AF6A-6F60C9E7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7812-751D-4173-B5CA-687FBF4F7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95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3A09DD3-6B96-4E9D-A4EC-A9474EA4CFA3}"/>
              </a:ext>
            </a:extLst>
          </p:cNvPr>
          <p:cNvGrpSpPr/>
          <p:nvPr userDrawn="1"/>
        </p:nvGrpSpPr>
        <p:grpSpPr>
          <a:xfrm>
            <a:off x="-19905" y="-15498"/>
            <a:ext cx="12231810" cy="1274282"/>
            <a:chOff x="0" y="-11390"/>
            <a:chExt cx="12192000" cy="12485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113BD0-3E38-421C-AB4E-B3989A995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1390"/>
              <a:ext cx="12192000" cy="1248509"/>
            </a:xfrm>
            <a:prstGeom prst="rect">
              <a:avLst/>
            </a:prstGeom>
          </p:spPr>
        </p:pic>
        <p:pic>
          <p:nvPicPr>
            <p:cNvPr id="10" name="Picture 9" descr="A close up of a sign&#10;&#10;Description automatically generated">
              <a:extLst>
                <a:ext uri="{FF2B5EF4-FFF2-40B4-BE49-F238E27FC236}">
                  <a16:creationId xmlns:a16="http://schemas.microsoft.com/office/drawing/2014/main" id="{06B3A779-01E5-470D-8D25-04364710A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89105" y="101287"/>
              <a:ext cx="1020921" cy="105457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F581393-2725-44AD-8B9A-FE13663AE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45"/>
            <a:ext cx="10515600" cy="12614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108D6-BE2C-4DEF-B5E4-4C2E8331D5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ABBE"/>
                </a:solidFill>
              </a:defRPr>
            </a:lvl1pPr>
            <a:lvl2pPr>
              <a:defRPr>
                <a:solidFill>
                  <a:srgbClr val="003C78"/>
                </a:solidFill>
              </a:defRPr>
            </a:lvl2pPr>
            <a:lvl3pPr>
              <a:defRPr>
                <a:solidFill>
                  <a:srgbClr val="003C78"/>
                </a:solidFill>
              </a:defRPr>
            </a:lvl3pPr>
            <a:lvl4pPr>
              <a:defRPr>
                <a:solidFill>
                  <a:srgbClr val="003C78"/>
                </a:solidFill>
              </a:defRPr>
            </a:lvl4pPr>
            <a:lvl5pPr>
              <a:defRPr>
                <a:solidFill>
                  <a:srgbClr val="003C7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850E20-39D5-47B0-8ECD-3276B9F95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ABBE"/>
                </a:solidFill>
              </a:defRPr>
            </a:lvl1pPr>
            <a:lvl2pPr>
              <a:defRPr>
                <a:solidFill>
                  <a:srgbClr val="003C78"/>
                </a:solidFill>
              </a:defRPr>
            </a:lvl2pPr>
            <a:lvl3pPr>
              <a:defRPr>
                <a:solidFill>
                  <a:srgbClr val="003C78"/>
                </a:solidFill>
              </a:defRPr>
            </a:lvl3pPr>
            <a:lvl4pPr>
              <a:defRPr>
                <a:solidFill>
                  <a:srgbClr val="003C78"/>
                </a:solidFill>
              </a:defRPr>
            </a:lvl4pPr>
            <a:lvl5pPr>
              <a:defRPr>
                <a:solidFill>
                  <a:srgbClr val="003C7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914415-DCA2-4273-8DCF-D2D99202F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26EB15-0B7F-4D77-B445-919A508C0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7812-751D-4173-B5CA-687FBF4F7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0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6EE4D43-5BBB-4523-9154-DA6366EFAE64}"/>
              </a:ext>
            </a:extLst>
          </p:cNvPr>
          <p:cNvGrpSpPr/>
          <p:nvPr userDrawn="1"/>
        </p:nvGrpSpPr>
        <p:grpSpPr>
          <a:xfrm>
            <a:off x="-19905" y="-15498"/>
            <a:ext cx="12231810" cy="1274282"/>
            <a:chOff x="0" y="-11390"/>
            <a:chExt cx="12192000" cy="12485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33A115-8CFF-459D-A192-59317E786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1390"/>
              <a:ext cx="12192000" cy="1248509"/>
            </a:xfrm>
            <a:prstGeom prst="rect">
              <a:avLst/>
            </a:prstGeom>
          </p:spPr>
        </p:pic>
        <p:pic>
          <p:nvPicPr>
            <p:cNvPr id="12" name="Picture 11" descr="A close up of a sign&#10;&#10;Description automatically generated">
              <a:extLst>
                <a:ext uri="{FF2B5EF4-FFF2-40B4-BE49-F238E27FC236}">
                  <a16:creationId xmlns:a16="http://schemas.microsoft.com/office/drawing/2014/main" id="{087EC573-1839-4E56-BEF2-265DD877E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89105" y="101287"/>
              <a:ext cx="1020921" cy="105457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439D123-DD00-41EC-A8E6-9A6210750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497"/>
            <a:ext cx="10515600" cy="12742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9D3C7-C19F-4EC6-94D5-35C2269B8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ABB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8B06-936E-4B42-9E25-3CBEEEB06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003C78"/>
                </a:solidFill>
              </a:defRPr>
            </a:lvl1pPr>
            <a:lvl2pPr>
              <a:defRPr>
                <a:solidFill>
                  <a:srgbClr val="003C78"/>
                </a:solidFill>
              </a:defRPr>
            </a:lvl2pPr>
            <a:lvl3pPr>
              <a:defRPr>
                <a:solidFill>
                  <a:srgbClr val="003C78"/>
                </a:solidFill>
              </a:defRPr>
            </a:lvl3pPr>
            <a:lvl4pPr>
              <a:defRPr>
                <a:solidFill>
                  <a:srgbClr val="003C78"/>
                </a:solidFill>
              </a:defRPr>
            </a:lvl4pPr>
            <a:lvl5pPr>
              <a:defRPr>
                <a:solidFill>
                  <a:srgbClr val="003C7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BC4ECF-FB41-4875-A96D-B3B298CF0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ABB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4C1E3-FFAD-4AB3-BC8E-C32A057AA1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003C78"/>
                </a:solidFill>
              </a:defRPr>
            </a:lvl1pPr>
            <a:lvl2pPr>
              <a:defRPr>
                <a:solidFill>
                  <a:srgbClr val="003C78"/>
                </a:solidFill>
              </a:defRPr>
            </a:lvl2pPr>
            <a:lvl3pPr>
              <a:defRPr>
                <a:solidFill>
                  <a:srgbClr val="003C78"/>
                </a:solidFill>
              </a:defRPr>
            </a:lvl3pPr>
            <a:lvl4pPr>
              <a:defRPr>
                <a:solidFill>
                  <a:srgbClr val="003C78"/>
                </a:solidFill>
              </a:defRPr>
            </a:lvl4pPr>
            <a:lvl5pPr>
              <a:defRPr>
                <a:solidFill>
                  <a:srgbClr val="003C7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734C40-B09A-4854-BE53-171A794E8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D5525-4D22-4C76-9A29-9C20D1B3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7812-751D-4173-B5CA-687FBF4F7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36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BA3FBAB-D821-49ED-AF20-DD7DFA6F489A}"/>
              </a:ext>
            </a:extLst>
          </p:cNvPr>
          <p:cNvGrpSpPr/>
          <p:nvPr userDrawn="1"/>
        </p:nvGrpSpPr>
        <p:grpSpPr>
          <a:xfrm>
            <a:off x="-19905" y="-15498"/>
            <a:ext cx="12231810" cy="1274282"/>
            <a:chOff x="0" y="-11390"/>
            <a:chExt cx="12192000" cy="12485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544275-9012-4D26-BD72-B517DE2C3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1390"/>
              <a:ext cx="12192000" cy="1248509"/>
            </a:xfrm>
            <a:prstGeom prst="rect">
              <a:avLst/>
            </a:prstGeom>
          </p:spPr>
        </p:pic>
        <p:pic>
          <p:nvPicPr>
            <p:cNvPr id="8" name="Picture 7" descr="A close up of a sign&#10;&#10;Description automatically generated">
              <a:extLst>
                <a:ext uri="{FF2B5EF4-FFF2-40B4-BE49-F238E27FC236}">
                  <a16:creationId xmlns:a16="http://schemas.microsoft.com/office/drawing/2014/main" id="{5C229D47-C79B-4537-BF4A-CC9F394DF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89105" y="101287"/>
              <a:ext cx="1020921" cy="105457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E8458E-55CB-4AD4-9ED0-88E970EA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12587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06846D-D970-4421-B8A8-BD9F74979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FA66AD-3427-4E3F-BA94-22A88DA7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7812-751D-4173-B5CA-687FBF4F7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0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>
            <a:extLst>
              <a:ext uri="{FF2B5EF4-FFF2-40B4-BE49-F238E27FC236}">
                <a16:creationId xmlns:a16="http://schemas.microsoft.com/office/drawing/2014/main" id="{5D8C5AE9-D308-4FA6-BD91-A9B0920E64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" y="0"/>
            <a:ext cx="12190762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7C1C3F-138D-4132-8251-9EDBE901876F}"/>
              </a:ext>
            </a:extLst>
          </p:cNvPr>
          <p:cNvSpPr/>
          <p:nvPr userDrawn="1"/>
        </p:nvSpPr>
        <p:spPr>
          <a:xfrm>
            <a:off x="2256" y="1482460"/>
            <a:ext cx="12167329" cy="1723448"/>
          </a:xfrm>
          <a:prstGeom prst="rect">
            <a:avLst/>
          </a:prstGeom>
          <a:solidFill>
            <a:srgbClr val="2E75B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7DC785-4DE6-4C86-B1FA-324F8FBDFC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009" y="992314"/>
            <a:ext cx="9571982" cy="243547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C612B8-26ED-400F-AFBB-21EF360A67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00200" y="3598863"/>
            <a:ext cx="8999538" cy="2435225"/>
          </a:xfrm>
        </p:spPr>
        <p:txBody>
          <a:bodyPr/>
          <a:lstStyle>
            <a:lvl1pPr marL="0" indent="0" algn="ctr">
              <a:buNone/>
              <a:defRPr b="1" i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859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69C205-E83B-425C-8DD2-F303757FE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B5539-66ED-4373-B764-882ADE2C4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74B04-DC5F-42A2-B919-06540C0C1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34F7E-CC3D-4328-8C42-7E30D14F56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37812-751D-4173-B5CA-687FBF4F7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8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grass, field&#10;&#10;Description automatically generated">
            <a:extLst>
              <a:ext uri="{FF2B5EF4-FFF2-40B4-BE49-F238E27FC236}">
                <a16:creationId xmlns:a16="http://schemas.microsoft.com/office/drawing/2014/main" id="{7C15C70B-920B-4746-9B8E-C6B8FE53D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48" y="1360024"/>
            <a:ext cx="7214304" cy="5410728"/>
          </a:xfrm>
          <a:prstGeom prst="rect">
            <a:avLst/>
          </a:prstGeom>
        </p:spPr>
      </p:pic>
      <p:pic>
        <p:nvPicPr>
          <p:cNvPr id="6" name="Picture 5" descr="A river running through a city&#10;&#10;Description automatically generated with low confidence">
            <a:extLst>
              <a:ext uri="{FF2B5EF4-FFF2-40B4-BE49-F238E27FC236}">
                <a16:creationId xmlns:a16="http://schemas.microsoft.com/office/drawing/2014/main" id="{49C717DF-2454-4BED-9ABF-880811734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48" y="1360024"/>
            <a:ext cx="7214305" cy="54107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BF92F-A2FC-4FB8-8262-F2E6CF71F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890"/>
            <a:ext cx="10379413" cy="1274282"/>
          </a:xfrm>
        </p:spPr>
        <p:txBody>
          <a:bodyPr>
            <a:normAutofit/>
          </a:bodyPr>
          <a:lstStyle/>
          <a:p>
            <a:r>
              <a:rPr lang="en-US" sz="4000" dirty="0"/>
              <a:t>Natural Capital</a:t>
            </a:r>
          </a:p>
        </p:txBody>
      </p:sp>
    </p:spTree>
    <p:extLst>
      <p:ext uri="{BB962C8B-B14F-4D97-AF65-F5344CB8AC3E}">
        <p14:creationId xmlns:p14="http://schemas.microsoft.com/office/powerpoint/2010/main" val="232075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401B8B0-F60B-A4CC-6660-B91B38356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890"/>
            <a:ext cx="10379413" cy="1274282"/>
          </a:xfrm>
        </p:spPr>
        <p:txBody>
          <a:bodyPr>
            <a:normAutofit/>
          </a:bodyPr>
          <a:lstStyle/>
          <a:p>
            <a:r>
              <a:rPr lang="en-US" sz="4000" dirty="0"/>
              <a:t>How Much Did We Have?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51B540-998C-632C-409C-94D735CF4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71" y="1391629"/>
            <a:ext cx="1639137" cy="157827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DC799C4-FADC-D838-F41B-F62E7AEA1E06}"/>
              </a:ext>
            </a:extLst>
          </p:cNvPr>
          <p:cNvGrpSpPr/>
          <p:nvPr/>
        </p:nvGrpSpPr>
        <p:grpSpPr>
          <a:xfrm>
            <a:off x="1973213" y="1422083"/>
            <a:ext cx="5962899" cy="4362140"/>
            <a:chOff x="1780135" y="1423528"/>
            <a:chExt cx="6245805" cy="4569099"/>
          </a:xfrm>
        </p:grpSpPr>
        <p:pic>
          <p:nvPicPr>
            <p:cNvPr id="7" name="Picture 6" descr="A picture containing timeline&#10;&#10;Description automatically generated">
              <a:extLst>
                <a:ext uri="{FF2B5EF4-FFF2-40B4-BE49-F238E27FC236}">
                  <a16:creationId xmlns:a16="http://schemas.microsoft.com/office/drawing/2014/main" id="{581C8B7D-7F6B-D244-A316-E021491CB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0940" y="1423528"/>
              <a:ext cx="5715000" cy="456909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9D40D4-2EE2-EE4D-270E-2BF27DB16CFE}"/>
                </a:ext>
              </a:extLst>
            </p:cNvPr>
            <p:cNvSpPr/>
            <p:nvPr/>
          </p:nvSpPr>
          <p:spPr>
            <a:xfrm>
              <a:off x="1780135" y="2413592"/>
              <a:ext cx="137160" cy="13716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A179DF2-B98E-1AAF-1408-4AE3C93221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7295" y="1488558"/>
              <a:ext cx="414911" cy="9250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88DD2A2-BBFE-6499-5F21-0383D27CAC0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27928" y="2540119"/>
              <a:ext cx="496296" cy="34418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0FEC221-A323-E1FE-55E9-70A49350660C}"/>
              </a:ext>
            </a:extLst>
          </p:cNvPr>
          <p:cNvGrpSpPr/>
          <p:nvPr/>
        </p:nvGrpSpPr>
        <p:grpSpPr>
          <a:xfrm>
            <a:off x="3622501" y="2083074"/>
            <a:ext cx="8062329" cy="4337755"/>
            <a:chOff x="3507673" y="2115879"/>
            <a:chExt cx="8444841" cy="4543557"/>
          </a:xfrm>
        </p:grpSpPr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6DAE92BF-1B96-0E2A-B144-CF82B85F3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7514" y="2118538"/>
              <a:ext cx="5715000" cy="4540898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D513662-01CA-CF3B-A0B2-5A11B1F14027}"/>
                </a:ext>
              </a:extLst>
            </p:cNvPr>
            <p:cNvCxnSpPr/>
            <p:nvPr/>
          </p:nvCxnSpPr>
          <p:spPr>
            <a:xfrm flipV="1">
              <a:off x="3507673" y="2115879"/>
              <a:ext cx="2765537" cy="27113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AADC820-8916-9D87-A433-2B1B6C805BCF}"/>
                </a:ext>
              </a:extLst>
            </p:cNvPr>
            <p:cNvCxnSpPr>
              <a:cxnSpLocks/>
            </p:cNvCxnSpPr>
            <p:nvPr/>
          </p:nvCxnSpPr>
          <p:spPr>
            <a:xfrm>
              <a:off x="3507673" y="5950095"/>
              <a:ext cx="2740474" cy="67744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3B4B617-246A-4A1F-43B2-94F46AAA22B2}"/>
              </a:ext>
            </a:extLst>
          </p:cNvPr>
          <p:cNvSpPr txBox="1"/>
          <p:nvPr/>
        </p:nvSpPr>
        <p:spPr>
          <a:xfrm>
            <a:off x="6371167" y="6439290"/>
            <a:ext cx="5607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Lawlor et al. 2023</a:t>
            </a:r>
          </a:p>
        </p:txBody>
      </p:sp>
    </p:spTree>
    <p:extLst>
      <p:ext uri="{BB962C8B-B14F-4D97-AF65-F5344CB8AC3E}">
        <p14:creationId xmlns:p14="http://schemas.microsoft.com/office/powerpoint/2010/main" val="109812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25961A5D-6817-4EAD-BE04-10DFC15F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890"/>
            <a:ext cx="10379413" cy="1274282"/>
          </a:xfrm>
        </p:spPr>
        <p:txBody>
          <a:bodyPr>
            <a:normAutofit/>
          </a:bodyPr>
          <a:lstStyle/>
          <a:p>
            <a:r>
              <a:rPr lang="en-US" sz="4000" dirty="0"/>
              <a:t>How Much Have We Lost?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EE703A-6D1B-4DF7-93AE-9D80DEB38C0F}"/>
              </a:ext>
            </a:extLst>
          </p:cNvPr>
          <p:cNvSpPr txBox="1"/>
          <p:nvPr/>
        </p:nvSpPr>
        <p:spPr>
          <a:xfrm>
            <a:off x="292608" y="5816696"/>
            <a:ext cx="5607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Wetland loss &gt;85% between the 1850s-2020s!!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7D1A0C-CFC9-45E3-A947-DB79A589895B}"/>
              </a:ext>
            </a:extLst>
          </p:cNvPr>
          <p:cNvSpPr txBox="1"/>
          <p:nvPr/>
        </p:nvSpPr>
        <p:spPr>
          <a:xfrm>
            <a:off x="6371167" y="6439290"/>
            <a:ext cx="5607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Lawlor et al. 2023; K Rains et al. In Preparation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5A64099-8ADF-2B58-26A0-5A6391B49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463" y="1468875"/>
            <a:ext cx="5885487" cy="4547876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D8AD3DA-00E9-9CB9-888E-464A2D5BC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460" y="1468874"/>
            <a:ext cx="5885490" cy="4547878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8656631-0409-DEB5-F4C1-B2E4BC8726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9614049"/>
              </p:ext>
            </p:extLst>
          </p:nvPr>
        </p:nvGraphicFramePr>
        <p:xfrm>
          <a:off x="127050" y="1468874"/>
          <a:ext cx="5885490" cy="4347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1063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7A488C2-E3A0-4186-8A26-2E37C8E94BFE}"/>
              </a:ext>
            </a:extLst>
          </p:cNvPr>
          <p:cNvSpPr txBox="1"/>
          <p:nvPr/>
        </p:nvSpPr>
        <p:spPr>
          <a:xfrm>
            <a:off x="292608" y="5671175"/>
            <a:ext cx="5607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Drainage density increased &gt;300x between </a:t>
            </a:r>
            <a:r>
              <a:rPr lang="en-US" sz="2400"/>
              <a:t>the 1850s-2000s</a:t>
            </a:r>
            <a:r>
              <a:rPr lang="en-US" sz="2400" dirty="0"/>
              <a:t>!!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C84E927-C369-4CA1-93DF-C9CDD217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890"/>
            <a:ext cx="10379413" cy="1274282"/>
          </a:xfrm>
        </p:spPr>
        <p:txBody>
          <a:bodyPr>
            <a:normAutofit/>
          </a:bodyPr>
          <a:lstStyle/>
          <a:p>
            <a:r>
              <a:rPr lang="en-US" sz="4000" dirty="0"/>
              <a:t>How Much Have We Lost?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9A4FE20C-73A0-23CC-C1F2-8C90D39A5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10" y="1481217"/>
            <a:ext cx="5929293" cy="4581727"/>
          </a:xfrm>
          <a:prstGeom prst="rect">
            <a:avLst/>
          </a:prstGeom>
        </p:spPr>
      </p:pic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0DB213C4-6463-47E9-0D90-3620013BD2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6922622"/>
              </p:ext>
            </p:extLst>
          </p:nvPr>
        </p:nvGraphicFramePr>
        <p:xfrm>
          <a:off x="65732" y="1573435"/>
          <a:ext cx="5607178" cy="4097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 descr="Engineering drawing, map&#10;&#10;Description automatically generated">
            <a:extLst>
              <a:ext uri="{FF2B5EF4-FFF2-40B4-BE49-F238E27FC236}">
                <a16:creationId xmlns:a16="http://schemas.microsoft.com/office/drawing/2014/main" id="{BEBE2CCE-508D-CCC2-AB1B-D3CE3B76C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07" y="1481215"/>
            <a:ext cx="5929296" cy="458172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B90D0C0-FFA6-7C4F-A5B5-6C944C570798}"/>
              </a:ext>
            </a:extLst>
          </p:cNvPr>
          <p:cNvGrpSpPr/>
          <p:nvPr/>
        </p:nvGrpSpPr>
        <p:grpSpPr>
          <a:xfrm rot="2935174">
            <a:off x="6708475" y="2661178"/>
            <a:ext cx="4028423" cy="2727413"/>
            <a:chOff x="6754763" y="2610042"/>
            <a:chExt cx="4028423" cy="2727413"/>
          </a:xfrm>
        </p:grpSpPr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4EF537FC-75D2-8DFF-F3BE-7A4BE08F8547}"/>
                </a:ext>
              </a:extLst>
            </p:cNvPr>
            <p:cNvSpPr/>
            <p:nvPr/>
          </p:nvSpPr>
          <p:spPr>
            <a:xfrm>
              <a:off x="6754763" y="3540869"/>
              <a:ext cx="336173" cy="321012"/>
            </a:xfrm>
            <a:prstGeom prst="flowChartConnector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sunburst chart&#10;&#10;Description automatically generated">
              <a:extLst>
                <a:ext uri="{FF2B5EF4-FFF2-40B4-BE49-F238E27FC236}">
                  <a16:creationId xmlns:a16="http://schemas.microsoft.com/office/drawing/2014/main" id="{A9C9DF09-5B4C-90E4-71B3-21855C914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" t="1617" r="26176" b="7273"/>
            <a:stretch/>
          </p:blipFill>
          <p:spPr>
            <a:xfrm rot="2464826">
              <a:off x="8097389" y="2610042"/>
              <a:ext cx="2685797" cy="2727413"/>
            </a:xfrm>
            <a:prstGeom prst="ellipse">
              <a:avLst/>
            </a:prstGeom>
            <a:ln w="6350" cap="rnd">
              <a:solidFill>
                <a:srgbClr val="FF0000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310E093-EBB2-2189-5E08-2546ED1557E7}"/>
                </a:ext>
              </a:extLst>
            </p:cNvPr>
            <p:cNvCxnSpPr/>
            <p:nvPr/>
          </p:nvCxnSpPr>
          <p:spPr>
            <a:xfrm flipV="1">
              <a:off x="6909955" y="2691245"/>
              <a:ext cx="2057400" cy="8496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99B99FE-BD87-7084-CEB2-ECB461459DC0}"/>
                </a:ext>
              </a:extLst>
            </p:cNvPr>
            <p:cNvCxnSpPr>
              <a:stCxn id="22" idx="3"/>
            </p:cNvCxnSpPr>
            <p:nvPr/>
          </p:nvCxnSpPr>
          <p:spPr>
            <a:xfrm>
              <a:off x="6803994" y="3814870"/>
              <a:ext cx="1882806" cy="129745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AD574BE-C4B6-DE9B-F3BE-85EDB093884A}"/>
              </a:ext>
            </a:extLst>
          </p:cNvPr>
          <p:cNvSpPr txBox="1"/>
          <p:nvPr/>
        </p:nvSpPr>
        <p:spPr>
          <a:xfrm>
            <a:off x="6371167" y="6439290"/>
            <a:ext cx="5607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Lawlor et al. 2023, K Rains et al.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18287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Graphic spid="38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A33DD-6692-4CEE-BCC9-690061CE2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Lost Natural Capital, Lost Resilience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D2BD54-302F-4BD2-B0A9-0C17E764C0C1}"/>
              </a:ext>
            </a:extLst>
          </p:cNvPr>
          <p:cNvSpPr txBox="1"/>
          <p:nvPr/>
        </p:nvSpPr>
        <p:spPr>
          <a:xfrm>
            <a:off x="178833" y="5744651"/>
            <a:ext cx="5737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2% within 100m of a channel</a:t>
            </a:r>
          </a:p>
          <a:p>
            <a:pPr algn="ctr"/>
            <a:r>
              <a:rPr lang="en-US" sz="2000" dirty="0"/>
              <a:t>85% of this wetland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86E689-C548-40B7-8C9F-38D47CFA4937}"/>
              </a:ext>
            </a:extLst>
          </p:cNvPr>
          <p:cNvSpPr txBox="1"/>
          <p:nvPr/>
        </p:nvSpPr>
        <p:spPr>
          <a:xfrm>
            <a:off x="6274377" y="5744651"/>
            <a:ext cx="5737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85% within 100m of a channel</a:t>
            </a:r>
          </a:p>
          <a:p>
            <a:pPr algn="ctr"/>
            <a:r>
              <a:rPr lang="en-US" sz="2000" dirty="0"/>
              <a:t>9% of this wetland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341CE95-728A-21AA-F7BE-76AD02722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2" y="1399204"/>
            <a:ext cx="5647685" cy="43641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D41B9A-A28F-EFB4-86E1-74BF0A1316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32" y="1407983"/>
            <a:ext cx="5748296" cy="4378656"/>
          </a:xfrm>
          <a:prstGeom prst="rect">
            <a:avLst/>
          </a:prstGeom>
        </p:spPr>
      </p:pic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48C99FA7-11B9-7556-C6B4-A6E71396F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242" y="1407983"/>
            <a:ext cx="5647684" cy="4346562"/>
          </a:xfrm>
          <a:prstGeom prst="rect">
            <a:avLst/>
          </a:prstGeom>
        </p:spPr>
      </p:pic>
      <p:pic>
        <p:nvPicPr>
          <p:cNvPr id="6" name="Picture 5" descr="Engineering drawing, map&#10;&#10;Description automatically generated">
            <a:extLst>
              <a:ext uri="{FF2B5EF4-FFF2-40B4-BE49-F238E27FC236}">
                <a16:creationId xmlns:a16="http://schemas.microsoft.com/office/drawing/2014/main" id="{2FD96367-99B1-47F3-AD5C-C22750EE7D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88" y="1407983"/>
            <a:ext cx="5755980" cy="43786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2EF2A6-3856-3CD9-41E3-C93D3446EA7A}"/>
              </a:ext>
            </a:extLst>
          </p:cNvPr>
          <p:cNvSpPr txBox="1"/>
          <p:nvPr/>
        </p:nvSpPr>
        <p:spPr>
          <a:xfrm>
            <a:off x="6371167" y="6439290"/>
            <a:ext cx="5607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Lawlor et al. 2023, K Rains et al.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88639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Type xmlns="D6AFC6B4-DBEE-4D13-B2F6-93779F8FE535">Enter Choice #1</DocType>
    <_dlc_DocId xmlns="ed83551b-1c74-4eb0-a689-e3b00317a30f">NPVFY6KNS3ZM-1326420793-3709</_dlc_DocId>
    <_dlc_DocIdUrl xmlns="ed83551b-1c74-4eb0-a689-e3b00317a30f">
      <Url>https://floridadep.sharepoint.com/comm/_layouts/15/DocIdRedir.aspx?ID=NPVFY6KNS3ZM-1326420793-3709</Url>
      <Description>NPVFY6KNS3ZM-1326420793-3709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36EFFBB03F7E4897DE18EFEB42EB62" ma:contentTypeVersion="15" ma:contentTypeDescription="Create a new document." ma:contentTypeScope="" ma:versionID="c623614c46f80a816bebea513ffabfc4">
  <xsd:schema xmlns:xsd="http://www.w3.org/2001/XMLSchema" xmlns:xs="http://www.w3.org/2001/XMLSchema" xmlns:p="http://schemas.microsoft.com/office/2006/metadata/properties" xmlns:ns2="ed83551b-1c74-4eb0-a689-e3b00317a30f" xmlns:ns3="D6AFC6B4-DBEE-4D13-B2F6-93779F8FE535" xmlns:ns4="d6afc6b4-dbee-4d13-b2f6-93779f8fe535" targetNamespace="http://schemas.microsoft.com/office/2006/metadata/properties" ma:root="true" ma:fieldsID="f95693000342664042f7406db027c8b2" ns2:_="" ns3:_="" ns4:_="">
    <xsd:import namespace="ed83551b-1c74-4eb0-a689-e3b00317a30f"/>
    <xsd:import namespace="D6AFC6B4-DBEE-4D13-B2F6-93779F8FE535"/>
    <xsd:import namespace="d6afc6b4-dbee-4d13-b2f6-93779f8fe5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ocType" minOccurs="0"/>
                <xsd:element ref="ns2:SharedWithUsers" minOccurs="0"/>
                <xsd:element ref="ns2:SharedWithDetails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83551b-1c74-4eb0-a689-e3b00317a30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AFC6B4-DBEE-4D13-B2F6-93779F8FE535" elementFormDefault="qualified">
    <xsd:import namespace="http://schemas.microsoft.com/office/2006/documentManagement/types"/>
    <xsd:import namespace="http://schemas.microsoft.com/office/infopath/2007/PartnerControls"/>
    <xsd:element name="DocType" ma:index="11" nillable="true" ma:displayName="DocType" ma:default="Enter Choice #1" ma:format="Dropdown" ma:internalName="DocType">
      <xsd:simpleType>
        <xsd:restriction base="dms:Choice">
          <xsd:enumeration value="Enter Choice #1"/>
          <xsd:enumeration value="Enter Choice #2"/>
          <xsd:enumeration value="Enter Choice #3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afc6b4-dbee-4d13-b2f6-93779f8fe5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3629BB-4D2C-47E3-A627-48D95DB46FA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D6AFC6B4-DBEE-4D13-B2F6-93779F8FE535"/>
    <ds:schemaRef ds:uri="ed83551b-1c74-4eb0-a689-e3b00317a30f"/>
  </ds:schemaRefs>
</ds:datastoreItem>
</file>

<file path=customXml/itemProps2.xml><?xml version="1.0" encoding="utf-8"?>
<ds:datastoreItem xmlns:ds="http://schemas.openxmlformats.org/officeDocument/2006/customXml" ds:itemID="{09862E24-6DD4-42E8-9839-BBEA21671C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6FA095-2588-459E-BC58-305725C90538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D17EEA8-201A-4344-9C2D-3CA1F9BDB5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83551b-1c74-4eb0-a689-e3b00317a30f"/>
    <ds:schemaRef ds:uri="D6AFC6B4-DBEE-4D13-B2F6-93779F8FE535"/>
    <ds:schemaRef ds:uri="d6afc6b4-dbee-4d13-b2f6-93779f8fe5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3739</TotalTime>
  <Words>128</Words>
  <Application>Microsoft Office PowerPoint</Application>
  <PresentationFormat>Widescreen</PresentationFormat>
  <Paragraphs>20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Natural Capital</vt:lpstr>
      <vt:lpstr>How Much Did We Have?</vt:lpstr>
      <vt:lpstr>How Much Have We Lost?</vt:lpstr>
      <vt:lpstr>How Much Have We Lost?</vt:lpstr>
      <vt:lpstr>Lost Natural Capital, Lost Resilience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Turner, Diana M.</dc:creator>
  <cp:lastModifiedBy>Martha Lord</cp:lastModifiedBy>
  <cp:revision>193</cp:revision>
  <dcterms:created xsi:type="dcterms:W3CDTF">2020-07-28T14:27:32Z</dcterms:created>
  <dcterms:modified xsi:type="dcterms:W3CDTF">2023-11-06T23:24:58Z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0x0101006F36EFFBB03F7E4897DE18EFEB42EB62</vt:lpwstr>
  </property>
  <property fmtid="{D5CDD505-2E9C-101B-9397-08002B2CF9AE}" pid="3" name="_dlc_DocIdItemGuid">
    <vt:lpwstr>71f61eb9-fe9c-4ce3-aa5b-dbf3ed26948f</vt:lpwstr>
  </property>
</Properties>
</file>